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7" r:id="rId5"/>
    <p:sldId id="258" r:id="rId6"/>
    <p:sldId id="293" r:id="rId7"/>
    <p:sldId id="294" r:id="rId8"/>
    <p:sldId id="295" r:id="rId9"/>
    <p:sldId id="296" r:id="rId10"/>
    <p:sldId id="297" r:id="rId11"/>
    <p:sldId id="298" r:id="rId12"/>
    <p:sldId id="300" r:id="rId13"/>
    <p:sldId id="301" r:id="rId14"/>
    <p:sldId id="302" r:id="rId15"/>
    <p:sldId id="289" r:id="rId16"/>
    <p:sldId id="290" r:id="rId17"/>
    <p:sldId id="303" r:id="rId18"/>
    <p:sldId id="304" r:id="rId19"/>
    <p:sldId id="285" r:id="rId20"/>
    <p:sldId id="286" r:id="rId21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de-D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9EDB20B2-2055-794D-8B68-F06F7427DE4A}" v="61" dt="2020-01-02T12:18:25.709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5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41558280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de-D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  <a:br>
              <a:rPr lang="en-US" dirty="0"/>
            </a:br>
            <a:r>
              <a:rPr lang="de-DE"/>
              <a:t>Insert - title </a:t>
            </a:r>
            <a:br>
              <a:rPr lang="en-US" dirty="0"/>
            </a:br>
            <a:r>
              <a:rPr lang="de-D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grpSp>
        <p:nvGrpSpPr>
          <p:cNvPr id="28" name="Group 166" descr="Gruppieren 2">
            <a:extLst>
              <a:ext uri="{FF2B5EF4-FFF2-40B4-BE49-F238E27FC236}">
                <a16:creationId xmlns:a16="http://schemas.microsoft.com/office/drawing/2014/main" id="{CBEB2ECD-FE67-0341-B738-4D46918AE171}"/>
              </a:ext>
            </a:extLst>
          </p:cNvPr>
          <p:cNvGrpSpPr/>
          <p:nvPr userDrawn="1"/>
        </p:nvGrpSpPr>
        <p:grpSpPr>
          <a:xfrm>
            <a:off x="3106169" y="4584854"/>
            <a:ext cx="1501076" cy="1539185"/>
            <a:chOff x="939242" y="252757"/>
            <a:chExt cx="3002151" cy="3078367"/>
          </a:xfrm>
        </p:grpSpPr>
        <p:sp>
          <p:nvSpPr>
            <p:cNvPr id="29" name="Shape 163" descr="Bogen 22">
              <a:extLst>
                <a:ext uri="{FF2B5EF4-FFF2-40B4-BE49-F238E27FC236}">
                  <a16:creationId xmlns:a16="http://schemas.microsoft.com/office/drawing/2014/main" id="{78C8A3CA-621F-4649-95CF-8F0A6C1B89B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0" name="Shape 165" descr="Textfeld 25">
              <a:extLst>
                <a:ext uri="{FF2B5EF4-FFF2-40B4-BE49-F238E27FC236}">
                  <a16:creationId xmlns:a16="http://schemas.microsoft.com/office/drawing/2014/main" id="{DBC8ADC3-F118-114C-ADBC-7B3639C53E93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05</a:t>
              </a:r>
              <a:endParaRPr sz="13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Todays learning, point number 1</a:t>
            </a:r>
          </a:p>
          <a:p>
            <a:pPr lvl="0" rtl="0"/>
            <a:r>
              <a:rPr lang="de-DE"/>
              <a:t>Todays learning, point number 2</a:t>
            </a:r>
          </a:p>
          <a:p>
            <a:pPr lvl="0" rtl="0"/>
            <a:r>
              <a:rPr lang="de-DE"/>
              <a:t>Todays learning, point number 3</a:t>
            </a:r>
          </a:p>
          <a:p>
            <a:pPr lvl="0" rtl="0"/>
            <a:r>
              <a:rPr lang="de-DE"/>
              <a:t>Todays learning, point number 4</a:t>
            </a:r>
          </a:p>
          <a:p>
            <a:pPr lvl="0" rtl="0"/>
            <a:r>
              <a:rPr lang="de-D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2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0D48A3CF-E6BE-1843-B8E6-C84BF5E7C3EC}"/>
              </a:ext>
            </a:extLst>
          </p:cNvPr>
          <p:cNvSpPr/>
          <p:nvPr/>
        </p:nvSpPr>
        <p:spPr>
          <a:xfrm>
            <a:off x="2709643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Lektion 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de-DE"/>
              <a:t>Erstaunliche</a:t>
            </a:r>
          </a:p>
          <a:p>
            <a:pPr rtl="0"/>
            <a:r>
              <a:rPr lang="de-DE"/>
              <a:t>Polypen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129820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/>
              <a:t>Korallen der Meere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402882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 dirty="0"/>
              <a:t>Sachunterricht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3" y="3254910"/>
            <a:ext cx="3065461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Lebenszyklus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de-DE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einer Koralle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EA3AD8D-037E-A74C-BBF3-6A1173693DC7}"/>
              </a:ext>
            </a:extLst>
          </p:cNvPr>
          <p:cNvSpPr/>
          <p:nvPr/>
        </p:nvSpPr>
        <p:spPr>
          <a:xfrm>
            <a:off x="3349249" y="4190933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029FEE32-C077-0A4E-AF1B-42923A9CD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609850"/>
            <a:ext cx="2001531" cy="2466975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de-DE" sz="1350" b="1" dirty="0">
                <a:solidFill>
                  <a:schemeClr val="tx1"/>
                </a:solidFill>
                <a:latin typeface="Century Gothic" panose="020B0502020202020204" pitchFamily="34" charset="0"/>
              </a:rPr>
              <a:t>5. Wenn Korallenpolypen knospen und ihre Strukturen produzieren, bildet jede Spezies ihre eigene Form aus. Diese Geweihkoralle wächst wie das Geweih eines Hirschs. </a:t>
            </a:r>
            <a:endParaRPr lang="en-US" altLang="en-US" sz="135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53436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3" y="3254910"/>
            <a:ext cx="3255961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Lebenszyklus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de-DE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einer Koralle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8ACD0E6-DFFD-FD46-AEBD-75162BCA39D5}"/>
              </a:ext>
            </a:extLst>
          </p:cNvPr>
          <p:cNvSpPr/>
          <p:nvPr/>
        </p:nvSpPr>
        <p:spPr>
          <a:xfrm>
            <a:off x="3348561" y="2193129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28539E96-FAE4-7842-8426-F81AD9DD7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de-DE" sz="1350" b="1" dirty="0">
                <a:solidFill>
                  <a:schemeClr val="tx1"/>
                </a:solidFill>
                <a:latin typeface="Century Gothic" panose="020B0502020202020204" pitchFamily="34" charset="0"/>
              </a:rPr>
              <a:t>6. Die meisten Korallen laichen einmal im Jahr, dabei geben sie ihre Eizellen und Spermien zur Befruchtung ins offene Wasser.</a:t>
            </a:r>
            <a:endParaRPr lang="en-US" altLang="en-US" sz="135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69269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535F209-3A66-4D42-B7BB-C4BAB8C807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A8BD19E-9580-904F-AC94-C08F6C9B2025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2A2765-DC0C-A44D-8CA1-5128DD687004}"/>
              </a:ext>
            </a:extLst>
          </p:cNvPr>
          <p:cNvCxnSpPr>
            <a:endCxn id="13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B191603-AC15-494C-951B-7C9FA671FAB9}"/>
              </a:ext>
            </a:extLst>
          </p:cNvPr>
          <p:cNvCxnSpPr>
            <a:endCxn id="13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hape 210">
            <a:extLst>
              <a:ext uri="{FF2B5EF4-FFF2-40B4-BE49-F238E27FC236}">
                <a16:creationId xmlns:a16="http://schemas.microsoft.com/office/drawing/2014/main" id="{E6CC1090-D16F-4F45-9FC3-78EDC9C9F8A2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546DF7-0790-E449-B3C1-EFAF8CFED9FC}"/>
              </a:ext>
            </a:extLst>
          </p:cNvPr>
          <p:cNvSpPr txBox="1"/>
          <p:nvPr/>
        </p:nvSpPr>
        <p:spPr>
          <a:xfrm>
            <a:off x="5721233" y="4493768"/>
            <a:ext cx="2348774" cy="20621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Die Korallen auf tropischen Riffen erhalten 70% – 90% ihrer Energie durch die Sonne. Dadurch können sie diese wundersamen Strukturen entwickeln.</a:t>
            </a:r>
          </a:p>
        </p:txBody>
      </p:sp>
    </p:spTree>
    <p:extLst>
      <p:ext uri="{BB962C8B-B14F-4D97-AF65-F5344CB8AC3E}">
        <p14:creationId xmlns:p14="http://schemas.microsoft.com/office/powerpoint/2010/main" val="266441116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FB8E90C-92D9-0148-BE01-B684A83B1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23F29A-116C-9F4B-9143-8E135BA07551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8298457-1F27-5B4D-B40B-2911C80AD546}"/>
              </a:ext>
            </a:extLst>
          </p:cNvPr>
          <p:cNvCxnSpPr>
            <a:endCxn id="10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AC5D2A-2DCF-C84E-BFDE-067351F85E94}"/>
              </a:ext>
            </a:extLst>
          </p:cNvPr>
          <p:cNvCxnSpPr>
            <a:endCxn id="10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210">
            <a:extLst>
              <a:ext uri="{FF2B5EF4-FFF2-40B4-BE49-F238E27FC236}">
                <a16:creationId xmlns:a16="http://schemas.microsoft.com/office/drawing/2014/main" id="{4F784AC1-FE84-804A-9121-F8750C4B5149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F40A54-F182-A54E-AC3F-DD934923E119}"/>
              </a:ext>
            </a:extLst>
          </p:cNvPr>
          <p:cNvSpPr/>
          <p:nvPr/>
        </p:nvSpPr>
        <p:spPr>
          <a:xfrm>
            <a:off x="2414008" y="1889705"/>
            <a:ext cx="1439863" cy="1439862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E43902-D1A7-9F44-A1F3-EE6C60D6A2D8}"/>
              </a:ext>
            </a:extLst>
          </p:cNvPr>
          <p:cNvCxnSpPr>
            <a:endCxn id="19" idx="4"/>
          </p:cNvCxnSpPr>
          <p:nvPr/>
        </p:nvCxnSpPr>
        <p:spPr>
          <a:xfrm flipH="1" flipV="1">
            <a:off x="3134733" y="3329567"/>
            <a:ext cx="1192213" cy="4333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2B6BF1-72AB-9C4E-956C-C0E5A0BD7977}"/>
              </a:ext>
            </a:extLst>
          </p:cNvPr>
          <p:cNvCxnSpPr>
            <a:endCxn id="19" idx="6"/>
          </p:cNvCxnSpPr>
          <p:nvPr/>
        </p:nvCxnSpPr>
        <p:spPr>
          <a:xfrm flipH="1" flipV="1">
            <a:off x="3853871" y="2610430"/>
            <a:ext cx="473075" cy="11525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hape 210">
            <a:extLst>
              <a:ext uri="{FF2B5EF4-FFF2-40B4-BE49-F238E27FC236}">
                <a16:creationId xmlns:a16="http://schemas.microsoft.com/office/drawing/2014/main" id="{E0C3D264-E204-CF4F-B86F-5C4C558CEABA}"/>
              </a:ext>
            </a:extLst>
          </p:cNvPr>
          <p:cNvSpPr/>
          <p:nvPr/>
        </p:nvSpPr>
        <p:spPr>
          <a:xfrm flipV="1">
            <a:off x="759588" y="3201517"/>
            <a:ext cx="2312637" cy="2282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2546DF7-0790-E449-B3C1-EFAF8CFED9FC}"/>
              </a:ext>
            </a:extLst>
          </p:cNvPr>
          <p:cNvSpPr txBox="1"/>
          <p:nvPr/>
        </p:nvSpPr>
        <p:spPr>
          <a:xfrm>
            <a:off x="5721233" y="4493768"/>
            <a:ext cx="2348774" cy="20621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Die Korallen auf tropischen Riffen erhalten 70% – 90% ihrer Energie durch die Sonne. Dadurch können sie diese wundersamen Strukturen entwickeln.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9C42958-577C-894E-BF64-B908F38EB094}"/>
              </a:ext>
            </a:extLst>
          </p:cNvPr>
          <p:cNvSpPr txBox="1"/>
          <p:nvPr/>
        </p:nvSpPr>
        <p:spPr>
          <a:xfrm>
            <a:off x="1076334" y="3499093"/>
            <a:ext cx="1876249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de-DE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Winzige Algen, die </a:t>
            </a:r>
            <a:r>
              <a:rPr lang="de-DE" sz="1600" b="1" dirty="0" err="1">
                <a:solidFill>
                  <a:srgbClr val="25243D"/>
                </a:solidFill>
                <a:latin typeface="Century Gothic" panose="020B0502020202020204" pitchFamily="34" charset="0"/>
              </a:rPr>
              <a:t>Zooxanthellen</a:t>
            </a:r>
            <a:r>
              <a:rPr lang="de-DE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 genannt werden, leben im Gewebe des Korallenpolypen.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11201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FB8E90C-92D9-0148-BE01-B684A83B1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23F29A-116C-9F4B-9143-8E135BA07551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8298457-1F27-5B4D-B40B-2911C80AD546}"/>
              </a:ext>
            </a:extLst>
          </p:cNvPr>
          <p:cNvCxnSpPr>
            <a:endCxn id="10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AC5D2A-2DCF-C84E-BFDE-067351F85E94}"/>
              </a:ext>
            </a:extLst>
          </p:cNvPr>
          <p:cNvCxnSpPr>
            <a:endCxn id="10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210">
            <a:extLst>
              <a:ext uri="{FF2B5EF4-FFF2-40B4-BE49-F238E27FC236}">
                <a16:creationId xmlns:a16="http://schemas.microsoft.com/office/drawing/2014/main" id="{4F784AC1-FE84-804A-9121-F8750C4B5149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F40A54-F182-A54E-AC3F-DD934923E119}"/>
              </a:ext>
            </a:extLst>
          </p:cNvPr>
          <p:cNvSpPr/>
          <p:nvPr/>
        </p:nvSpPr>
        <p:spPr>
          <a:xfrm>
            <a:off x="2414008" y="1889705"/>
            <a:ext cx="1439863" cy="1439862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E43902-D1A7-9F44-A1F3-EE6C60D6A2D8}"/>
              </a:ext>
            </a:extLst>
          </p:cNvPr>
          <p:cNvCxnSpPr>
            <a:endCxn id="19" idx="4"/>
          </p:cNvCxnSpPr>
          <p:nvPr/>
        </p:nvCxnSpPr>
        <p:spPr>
          <a:xfrm flipH="1" flipV="1">
            <a:off x="3134733" y="3329567"/>
            <a:ext cx="1192213" cy="4333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2B6BF1-72AB-9C4E-956C-C0E5A0BD7977}"/>
              </a:ext>
            </a:extLst>
          </p:cNvPr>
          <p:cNvCxnSpPr>
            <a:endCxn id="19" idx="6"/>
          </p:cNvCxnSpPr>
          <p:nvPr/>
        </p:nvCxnSpPr>
        <p:spPr>
          <a:xfrm flipH="1" flipV="1">
            <a:off x="3853871" y="2610430"/>
            <a:ext cx="473075" cy="11525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hape 210">
            <a:extLst>
              <a:ext uri="{FF2B5EF4-FFF2-40B4-BE49-F238E27FC236}">
                <a16:creationId xmlns:a16="http://schemas.microsoft.com/office/drawing/2014/main" id="{E0C3D264-E204-CF4F-B86F-5C4C558CEABA}"/>
              </a:ext>
            </a:extLst>
          </p:cNvPr>
          <p:cNvSpPr/>
          <p:nvPr/>
        </p:nvSpPr>
        <p:spPr>
          <a:xfrm flipV="1">
            <a:off x="759588" y="3201517"/>
            <a:ext cx="2312637" cy="2282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3" name="Shape 210">
            <a:extLst>
              <a:ext uri="{FF2B5EF4-FFF2-40B4-BE49-F238E27FC236}">
                <a16:creationId xmlns:a16="http://schemas.microsoft.com/office/drawing/2014/main" id="{F0638D43-5142-3A4B-9F00-F1B175575E6D}"/>
              </a:ext>
            </a:extLst>
          </p:cNvPr>
          <p:cNvSpPr/>
          <p:nvPr/>
        </p:nvSpPr>
        <p:spPr>
          <a:xfrm>
            <a:off x="258902" y="618397"/>
            <a:ext cx="2575728" cy="2542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546DF7-0790-E449-B3C1-EFAF8CFED9FC}"/>
              </a:ext>
            </a:extLst>
          </p:cNvPr>
          <p:cNvSpPr txBox="1"/>
          <p:nvPr/>
        </p:nvSpPr>
        <p:spPr>
          <a:xfrm>
            <a:off x="5721233" y="4493768"/>
            <a:ext cx="2348774" cy="20621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Die Korallen auf tropischen Riffen erhalten 70% – 90% ihrer Energie durch die Sonne. Dadurch können sie diese wundersamen Strukturen entwickeln.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9C42958-577C-894E-BF64-B908F38EB094}"/>
              </a:ext>
            </a:extLst>
          </p:cNvPr>
          <p:cNvSpPr txBox="1"/>
          <p:nvPr/>
        </p:nvSpPr>
        <p:spPr>
          <a:xfrm>
            <a:off x="1076334" y="3499093"/>
            <a:ext cx="1876249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de-DE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Winzige Algen, die </a:t>
            </a:r>
            <a:r>
              <a:rPr lang="de-DE" sz="1600" b="1" dirty="0" err="1">
                <a:solidFill>
                  <a:srgbClr val="25243D"/>
                </a:solidFill>
                <a:latin typeface="Century Gothic" panose="020B0502020202020204" pitchFamily="34" charset="0"/>
              </a:rPr>
              <a:t>Zooxanthellen</a:t>
            </a:r>
            <a:r>
              <a:rPr lang="de-DE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 genannt werden, leben im Gewebe des Korallenpolypen.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65DB5D-CA41-3341-88E8-65F13AC77AC9}"/>
              </a:ext>
            </a:extLst>
          </p:cNvPr>
          <p:cNvSpPr txBox="1"/>
          <p:nvPr/>
        </p:nvSpPr>
        <p:spPr>
          <a:xfrm>
            <a:off x="557805" y="1035145"/>
            <a:ext cx="2204527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de-DE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Die </a:t>
            </a:r>
            <a:r>
              <a:rPr lang="de-DE" sz="1600" b="1" dirty="0" err="1">
                <a:solidFill>
                  <a:srgbClr val="25243D"/>
                </a:solidFill>
                <a:latin typeface="Century Gothic" panose="020B0502020202020204" pitchFamily="34" charset="0"/>
              </a:rPr>
              <a:t>Zooxanthellen</a:t>
            </a:r>
            <a:r>
              <a:rPr lang="de-DE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 betreiben Fotosynthese und geben der Koralle Energie, dafür erhält sie Nährstoffe.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20456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FB8E90C-92D9-0148-BE01-B684A83B1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23F29A-116C-9F4B-9143-8E135BA07551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8298457-1F27-5B4D-B40B-2911C80AD546}"/>
              </a:ext>
            </a:extLst>
          </p:cNvPr>
          <p:cNvCxnSpPr>
            <a:endCxn id="10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AC5D2A-2DCF-C84E-BFDE-067351F85E94}"/>
              </a:ext>
            </a:extLst>
          </p:cNvPr>
          <p:cNvCxnSpPr>
            <a:endCxn id="10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210">
            <a:extLst>
              <a:ext uri="{FF2B5EF4-FFF2-40B4-BE49-F238E27FC236}">
                <a16:creationId xmlns:a16="http://schemas.microsoft.com/office/drawing/2014/main" id="{4F784AC1-FE84-804A-9121-F8750C4B5149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F40A54-F182-A54E-AC3F-DD934923E119}"/>
              </a:ext>
            </a:extLst>
          </p:cNvPr>
          <p:cNvSpPr/>
          <p:nvPr/>
        </p:nvSpPr>
        <p:spPr>
          <a:xfrm>
            <a:off x="2414008" y="1889705"/>
            <a:ext cx="1439863" cy="1439862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E43902-D1A7-9F44-A1F3-EE6C60D6A2D8}"/>
              </a:ext>
            </a:extLst>
          </p:cNvPr>
          <p:cNvCxnSpPr>
            <a:endCxn id="19" idx="4"/>
          </p:cNvCxnSpPr>
          <p:nvPr/>
        </p:nvCxnSpPr>
        <p:spPr>
          <a:xfrm flipH="1" flipV="1">
            <a:off x="3134733" y="3329567"/>
            <a:ext cx="1192213" cy="4333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2B6BF1-72AB-9C4E-956C-C0E5A0BD7977}"/>
              </a:ext>
            </a:extLst>
          </p:cNvPr>
          <p:cNvCxnSpPr>
            <a:endCxn id="19" idx="6"/>
          </p:cNvCxnSpPr>
          <p:nvPr/>
        </p:nvCxnSpPr>
        <p:spPr>
          <a:xfrm flipH="1" flipV="1">
            <a:off x="3853871" y="2610430"/>
            <a:ext cx="473075" cy="11525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2546DF7-0790-E449-B3C1-EFAF8CFED9FC}"/>
              </a:ext>
            </a:extLst>
          </p:cNvPr>
          <p:cNvSpPr txBox="1"/>
          <p:nvPr/>
        </p:nvSpPr>
        <p:spPr>
          <a:xfrm>
            <a:off x="5721233" y="4493768"/>
            <a:ext cx="2348774" cy="20621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Die Korallen auf tropischen Riffen erhalten 70% – 90% ihrer Energie durch die Sonne. Dadurch können sie diese wundersamen Strukturen entwickeln.</a:t>
            </a:r>
          </a:p>
        </p:txBody>
      </p:sp>
      <p:sp>
        <p:nvSpPr>
          <p:cNvPr id="26" name="Shape 210">
            <a:extLst>
              <a:ext uri="{FF2B5EF4-FFF2-40B4-BE49-F238E27FC236}">
                <a16:creationId xmlns:a16="http://schemas.microsoft.com/office/drawing/2014/main" id="{E0C3D264-E204-CF4F-B86F-5C4C558CEABA}"/>
              </a:ext>
            </a:extLst>
          </p:cNvPr>
          <p:cNvSpPr/>
          <p:nvPr/>
        </p:nvSpPr>
        <p:spPr>
          <a:xfrm flipV="1">
            <a:off x="759588" y="3201517"/>
            <a:ext cx="2312637" cy="2282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42958-577C-894E-BF64-B908F38EB094}"/>
              </a:ext>
            </a:extLst>
          </p:cNvPr>
          <p:cNvSpPr txBox="1"/>
          <p:nvPr/>
        </p:nvSpPr>
        <p:spPr>
          <a:xfrm>
            <a:off x="1076334" y="3499093"/>
            <a:ext cx="1876249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de-DE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Winzige Algen, die </a:t>
            </a:r>
            <a:r>
              <a:rPr lang="de-DE" sz="1600" b="1" dirty="0" err="1">
                <a:solidFill>
                  <a:srgbClr val="25243D"/>
                </a:solidFill>
                <a:latin typeface="Century Gothic" panose="020B0502020202020204" pitchFamily="34" charset="0"/>
              </a:rPr>
              <a:t>Zooxanthellen</a:t>
            </a:r>
            <a:r>
              <a:rPr lang="de-DE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 genannt werden, leben im Gewebe des Korallenpolypen.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Shape 210">
            <a:extLst>
              <a:ext uri="{FF2B5EF4-FFF2-40B4-BE49-F238E27FC236}">
                <a16:creationId xmlns:a16="http://schemas.microsoft.com/office/drawing/2014/main" id="{F0638D43-5142-3A4B-9F00-F1B175575E6D}"/>
              </a:ext>
            </a:extLst>
          </p:cNvPr>
          <p:cNvSpPr/>
          <p:nvPr/>
        </p:nvSpPr>
        <p:spPr>
          <a:xfrm>
            <a:off x="258902" y="618397"/>
            <a:ext cx="2575728" cy="2542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65DB5D-CA41-3341-88E8-65F13AC77AC9}"/>
              </a:ext>
            </a:extLst>
          </p:cNvPr>
          <p:cNvSpPr txBox="1"/>
          <p:nvPr/>
        </p:nvSpPr>
        <p:spPr>
          <a:xfrm>
            <a:off x="557805" y="1035145"/>
            <a:ext cx="2204527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de-DE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Die </a:t>
            </a:r>
            <a:r>
              <a:rPr lang="de-DE" sz="1600" b="1" dirty="0" err="1">
                <a:solidFill>
                  <a:srgbClr val="25243D"/>
                </a:solidFill>
                <a:latin typeface="Century Gothic" panose="020B0502020202020204" pitchFamily="34" charset="0"/>
              </a:rPr>
              <a:t>Zooxanthellen</a:t>
            </a:r>
            <a:r>
              <a:rPr lang="de-DE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 betreiben Fotosynthese und geben der Koralle Energie, dafür erhält sie Nährstoffe.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9267BE8-8BAF-0345-866D-01153BEA8080}"/>
              </a:ext>
            </a:extLst>
          </p:cNvPr>
          <p:cNvSpPr/>
          <p:nvPr/>
        </p:nvSpPr>
        <p:spPr>
          <a:xfrm>
            <a:off x="5346187" y="2272968"/>
            <a:ext cx="1439863" cy="1439862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7BBBC41-07F1-C440-9077-3549E59F0918}"/>
              </a:ext>
            </a:extLst>
          </p:cNvPr>
          <p:cNvCxnSpPr>
            <a:endCxn id="29" idx="2"/>
          </p:cNvCxnSpPr>
          <p:nvPr/>
        </p:nvCxnSpPr>
        <p:spPr>
          <a:xfrm flipV="1">
            <a:off x="5165212" y="2993693"/>
            <a:ext cx="180975" cy="109378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6E5FC60-74DF-114F-BCB1-15AA74EFA9DF}"/>
              </a:ext>
            </a:extLst>
          </p:cNvPr>
          <p:cNvCxnSpPr>
            <a:endCxn id="29" idx="4"/>
          </p:cNvCxnSpPr>
          <p:nvPr/>
        </p:nvCxnSpPr>
        <p:spPr>
          <a:xfrm flipV="1">
            <a:off x="5165212" y="3712830"/>
            <a:ext cx="901700" cy="3746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hape 210">
            <a:extLst>
              <a:ext uri="{FF2B5EF4-FFF2-40B4-BE49-F238E27FC236}">
                <a16:creationId xmlns:a16="http://schemas.microsoft.com/office/drawing/2014/main" id="{3CD48E2F-964A-534C-8F11-8B640973C555}"/>
              </a:ext>
            </a:extLst>
          </p:cNvPr>
          <p:cNvSpPr/>
          <p:nvPr/>
        </p:nvSpPr>
        <p:spPr>
          <a:xfrm flipH="1">
            <a:off x="6365428" y="935772"/>
            <a:ext cx="2402836" cy="2371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4353ED-EB39-7C44-8319-1035F01E5AAD}"/>
              </a:ext>
            </a:extLst>
          </p:cNvPr>
          <p:cNvSpPr txBox="1"/>
          <p:nvPr/>
        </p:nvSpPr>
        <p:spPr>
          <a:xfrm>
            <a:off x="6658371" y="1436085"/>
            <a:ext cx="2109893" cy="1323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de-DE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Nachts nutzen die Korallenpolypen ihre Tentakeln, um winzige Tiere zu fangen.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17639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7240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Fülle nun dein Tauchprotokoll aus: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000" dirty="0">
              <a:solidFill>
                <a:schemeClr val="bg2"/>
              </a:solidFill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b="1" dirty="0">
                <a:solidFill>
                  <a:schemeClr val="bg2"/>
                </a:solidFill>
              </a:rPr>
              <a:t>Beschreibe, was du gesehen hast, und wie du dich auf deinem ersten virtuellen Tauchgang gefühlt hast.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b="1" dirty="0">
                <a:solidFill>
                  <a:schemeClr val="bg2"/>
                </a:solidFill>
              </a:rPr>
              <a:t>Mit welchen Wörtern würdest du den Lebensraum Korallen beschreiben?</a:t>
            </a:r>
            <a:endParaRPr kumimoji="0" lang="de-DE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"/>
          <a:stretch/>
        </p:blipFill>
        <p:spPr bwMode="auto">
          <a:xfrm>
            <a:off x="514350" y="1357313"/>
            <a:ext cx="3587204" cy="5052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416844" y="1557338"/>
            <a:ext cx="100012" cy="138112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5678747"/>
            <a:ext cx="53370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Alle sonstigen Bilder und Fotos: </a:t>
            </a:r>
            <a:r>
              <a:rPr lang="de-D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966746-CE75-F546-B463-0A253B87B3A6}"/>
              </a:ext>
            </a:extLst>
          </p:cNvPr>
          <p:cNvSpPr txBox="1"/>
          <p:nvPr/>
        </p:nvSpPr>
        <p:spPr>
          <a:xfrm>
            <a:off x="449263" y="2222500"/>
            <a:ext cx="1332036" cy="33701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de-DE" sz="1600" u="sng">
                <a:solidFill>
                  <a:schemeClr val="bg2"/>
                </a:solidFill>
                <a:latin typeface="Century Gothic Bold"/>
              </a:rPr>
              <a:t>Folie</a:t>
            </a: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2, 3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2, 3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2, 3, 5-15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5-11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5-11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5-11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13-15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15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6094ED-74A3-104C-A963-BAC3E352025B}"/>
              </a:ext>
            </a:extLst>
          </p:cNvPr>
          <p:cNvSpPr txBox="1"/>
          <p:nvPr/>
        </p:nvSpPr>
        <p:spPr>
          <a:xfrm>
            <a:off x="2243095" y="2217446"/>
            <a:ext cx="2923167" cy="33701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u="sng">
                <a:solidFill>
                  <a:schemeClr val="bg2"/>
                </a:solidFill>
                <a:latin typeface="Century Gothic Bold"/>
              </a:rPr>
              <a:t>Bild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Riffmuster</a:t>
            </a: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Korallenriff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Korallenpolyp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Essbarer Polyp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Planula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Kleiner Polyp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Korallenpolypen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Zooxanthellen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Ruderfußkrebs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BD5BEE-7DB2-DD46-A836-8268E0BE3042}"/>
              </a:ext>
            </a:extLst>
          </p:cNvPr>
          <p:cNvSpPr txBox="1"/>
          <p:nvPr/>
        </p:nvSpPr>
        <p:spPr>
          <a:xfrm>
            <a:off x="4324440" y="2222500"/>
            <a:ext cx="3947139" cy="33701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u="sng">
                <a:solidFill>
                  <a:schemeClr val="bg2"/>
                </a:solidFill>
                <a:latin typeface="Century Gothic Bold"/>
              </a:rPr>
              <a:t>Quelle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NASA</a:t>
            </a: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OIST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OIST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OIST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Emma Kennedy / Universität Exeter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9919" y="2820462"/>
            <a:ext cx="2727999" cy="1053385"/>
          </a:xfrm>
        </p:spPr>
        <p:txBody>
          <a:bodyPr rtlCol="0"/>
          <a:lstStyle/>
          <a:p>
            <a:pPr defTabSz="457200" rtl="0"/>
            <a:r>
              <a:rPr lang="de-DE" sz="1500" dirty="0">
                <a:solidFill>
                  <a:schemeClr val="bg2"/>
                </a:solidFill>
              </a:rPr>
              <a:t>Mache dir bewusst, dass Korallenriffe, die vom </a:t>
            </a:r>
            <a:br>
              <a:rPr lang="de-DE" sz="1500" dirty="0">
                <a:solidFill>
                  <a:schemeClr val="bg2"/>
                </a:solidFill>
              </a:rPr>
            </a:br>
            <a:r>
              <a:rPr lang="de-DE" sz="1500" dirty="0">
                <a:solidFill>
                  <a:schemeClr val="bg2"/>
                </a:solidFill>
              </a:rPr>
              <a:t>Weltall auszusehen sind, </a:t>
            </a:r>
            <a:br>
              <a:rPr lang="de-DE" sz="1500" dirty="0">
                <a:solidFill>
                  <a:schemeClr val="bg2"/>
                </a:solidFill>
              </a:rPr>
            </a:br>
            <a:r>
              <a:rPr lang="de-DE" sz="1500" dirty="0">
                <a:solidFill>
                  <a:schemeClr val="bg2"/>
                </a:solidFill>
              </a:rPr>
              <a:t>aus winzigen Tieren bestehen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8" y="2816324"/>
            <a:ext cx="2463889" cy="1053385"/>
          </a:xfrm>
        </p:spPr>
        <p:txBody>
          <a:bodyPr rtlCol="0"/>
          <a:lstStyle/>
          <a:p>
            <a:pPr defTabSz="457200" rtl="0"/>
            <a:r>
              <a:rPr lang="de-DE" sz="1500">
                <a:solidFill>
                  <a:schemeClr val="bg2"/>
                </a:solidFill>
              </a:rPr>
              <a:t>Beschreibe den Körperbau eines Korallenpolypen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2598634" cy="1053385"/>
          </a:xfrm>
        </p:spPr>
        <p:txBody>
          <a:bodyPr rtlCol="0"/>
          <a:lstStyle/>
          <a:p>
            <a:pPr defTabSz="457200" rtl="0"/>
            <a:r>
              <a:rPr lang="de-DE" sz="1500">
                <a:solidFill>
                  <a:schemeClr val="bg2"/>
                </a:solidFill>
              </a:rPr>
              <a:t>Kenne die verschiedenen Methoden, durch die Korallenpolypen ihre Energie erhalten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8" y="2820461"/>
            <a:ext cx="2463889" cy="1053385"/>
          </a:xfrm>
        </p:spPr>
        <p:txBody>
          <a:bodyPr rtlCol="0"/>
          <a:lstStyle/>
          <a:p>
            <a:pPr defTabSz="457200" rtl="0"/>
            <a:r>
              <a:rPr lang="de-DE" sz="1500">
                <a:solidFill>
                  <a:schemeClr val="bg2"/>
                </a:solidFill>
              </a:rPr>
              <a:t>Erkläre und Vergleiche den Lebenszyklus einer Koralle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 sz="3400"/>
              <a:t>Lernziele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B752443C-0D3C-FA48-9D05-09CCE86EFEE7}"/>
              </a:ext>
            </a:extLst>
          </p:cNvPr>
          <p:cNvSpPr txBox="1">
            <a:spLocks/>
          </p:cNvSpPr>
          <p:nvPr/>
        </p:nvSpPr>
        <p:spPr>
          <a:xfrm>
            <a:off x="3467919" y="4844820"/>
            <a:ext cx="2830358" cy="1053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7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defTabSz="457200" rtl="0" hangingPunct="1"/>
            <a:r>
              <a:rPr lang="de-DE" sz="1500">
                <a:solidFill>
                  <a:schemeClr val="bg2"/>
                </a:solidFill>
              </a:rPr>
              <a:t>Wiederhole die Lerninhalte und denke über die Rolle des Korallenpolypen für die Entstehung des Riffs nach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17307-D64A-3B40-AAAB-2FEA5F006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DAF38B-7BCF-2148-9ADE-83B9BA542F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22" y="2073755"/>
            <a:ext cx="1625600" cy="1625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95ED7C-22AF-AD4D-836A-FB2B04CD43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654" y="2046611"/>
            <a:ext cx="1612900" cy="1612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C3288C-2A90-F04F-AEFA-895A16B53D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082" y="2035652"/>
            <a:ext cx="1625600" cy="1612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1B3E59-9F1B-EF43-AD2E-084064A66B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05" y="4231827"/>
            <a:ext cx="1625600" cy="1625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F56680-8BB7-C243-ACA5-8E538F4E00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602" y="4231827"/>
            <a:ext cx="1612900" cy="1625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821C64-E970-3A49-A051-94E8F3DA86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27" y="4238177"/>
            <a:ext cx="1625600" cy="16129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754D34C-22AC-1A42-A12F-C24B1BC86C18}"/>
              </a:ext>
            </a:extLst>
          </p:cNvPr>
          <p:cNvSpPr txBox="1">
            <a:spLocks/>
          </p:cNvSpPr>
          <p:nvPr/>
        </p:nvSpPr>
        <p:spPr>
          <a:xfrm>
            <a:off x="413402" y="1108862"/>
            <a:ext cx="8694738" cy="1023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3200">
                <a:solidFill>
                  <a:schemeClr val="tx1"/>
                </a:solidFill>
              </a:rPr>
              <a:t>In welcher Reihenfolge sollten diese Bilder stehen?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B50C9B-72CF-CD45-836A-2874F2C792F5}"/>
              </a:ext>
            </a:extLst>
          </p:cNvPr>
          <p:cNvSpPr txBox="1"/>
          <p:nvPr/>
        </p:nvSpPr>
        <p:spPr>
          <a:xfrm>
            <a:off x="748700" y="3739376"/>
            <a:ext cx="17929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Korallenriff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EFABE1-610D-D843-BD46-08A9C89710CC}"/>
              </a:ext>
            </a:extLst>
          </p:cNvPr>
          <p:cNvSpPr txBox="1"/>
          <p:nvPr/>
        </p:nvSpPr>
        <p:spPr>
          <a:xfrm>
            <a:off x="3570561" y="3713462"/>
            <a:ext cx="17929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Riffmuster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68ACA0-B986-DC49-A0EE-F4264F01B779}"/>
              </a:ext>
            </a:extLst>
          </p:cNvPr>
          <p:cNvSpPr txBox="1"/>
          <p:nvPr/>
        </p:nvSpPr>
        <p:spPr>
          <a:xfrm>
            <a:off x="6452534" y="3713462"/>
            <a:ext cx="187836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Korallenkolonie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24453A-6C25-0F40-ABB1-089E14907EC4}"/>
              </a:ext>
            </a:extLst>
          </p:cNvPr>
          <p:cNvSpPr txBox="1"/>
          <p:nvPr/>
        </p:nvSpPr>
        <p:spPr>
          <a:xfrm>
            <a:off x="834124" y="5935699"/>
            <a:ext cx="17929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Fleckenriff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60303-5C03-564C-AE5D-4B4C83B8EC56}"/>
              </a:ext>
            </a:extLst>
          </p:cNvPr>
          <p:cNvSpPr txBox="1"/>
          <p:nvPr/>
        </p:nvSpPr>
        <p:spPr>
          <a:xfrm>
            <a:off x="3655985" y="5909785"/>
            <a:ext cx="17929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Korallenpolyp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06524A-59EC-D843-BB5F-4152A6471FBA}"/>
              </a:ext>
            </a:extLst>
          </p:cNvPr>
          <p:cNvSpPr txBox="1"/>
          <p:nvPr/>
        </p:nvSpPr>
        <p:spPr>
          <a:xfrm>
            <a:off x="6537958" y="5909785"/>
            <a:ext cx="17929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Korallenzweig</a:t>
            </a:r>
          </a:p>
        </p:txBody>
      </p:sp>
    </p:spTree>
    <p:extLst>
      <p:ext uri="{BB962C8B-B14F-4D97-AF65-F5344CB8AC3E}">
        <p14:creationId xmlns:p14="http://schemas.microsoft.com/office/powerpoint/2010/main" val="388831061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17307-D64A-3B40-AAAB-2FEA5F006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F9D6117-8645-CB4D-AD8C-4D2C9E53A169}"/>
              </a:ext>
            </a:extLst>
          </p:cNvPr>
          <p:cNvSpPr/>
          <p:nvPr/>
        </p:nvSpPr>
        <p:spPr>
          <a:xfrm>
            <a:off x="4680888" y="2218474"/>
            <a:ext cx="1172864" cy="117286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DBAB3C0-40A0-2440-92E7-16009498AEE7}"/>
              </a:ext>
            </a:extLst>
          </p:cNvPr>
          <p:cNvSpPr/>
          <p:nvPr/>
        </p:nvSpPr>
        <p:spPr>
          <a:xfrm>
            <a:off x="459729" y="2222500"/>
            <a:ext cx="1172864" cy="1172864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4C4B1F5-A717-B34C-AFB3-FDB54E7350CB}"/>
              </a:ext>
            </a:extLst>
          </p:cNvPr>
          <p:cNvSpPr/>
          <p:nvPr/>
        </p:nvSpPr>
        <p:spPr>
          <a:xfrm>
            <a:off x="7521874" y="2222500"/>
            <a:ext cx="1172864" cy="1172864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2A5DABD-463A-7D40-838E-D67AB1C34441}"/>
              </a:ext>
            </a:extLst>
          </p:cNvPr>
          <p:cNvSpPr/>
          <p:nvPr/>
        </p:nvSpPr>
        <p:spPr>
          <a:xfrm>
            <a:off x="3263787" y="2222500"/>
            <a:ext cx="1172864" cy="1172864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B6752F0-1D88-D24B-825C-D052DC0A7132}"/>
              </a:ext>
            </a:extLst>
          </p:cNvPr>
          <p:cNvSpPr/>
          <p:nvPr/>
        </p:nvSpPr>
        <p:spPr>
          <a:xfrm>
            <a:off x="6064755" y="2222500"/>
            <a:ext cx="1172864" cy="1172864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3F21C3D-5915-F946-92A2-F59B58672796}"/>
              </a:ext>
            </a:extLst>
          </p:cNvPr>
          <p:cNvSpPr/>
          <p:nvPr/>
        </p:nvSpPr>
        <p:spPr>
          <a:xfrm>
            <a:off x="1852619" y="2212749"/>
            <a:ext cx="1172864" cy="1172864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5BF50-E9B6-F04B-A95D-1A8FDD483343}"/>
              </a:ext>
            </a:extLst>
          </p:cNvPr>
          <p:cNvSpPr txBox="1"/>
          <p:nvPr/>
        </p:nvSpPr>
        <p:spPr>
          <a:xfrm>
            <a:off x="6020068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Korallenriff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02F9CA-387B-F04B-BC83-F1A5BBDF5AE4}"/>
              </a:ext>
            </a:extLst>
          </p:cNvPr>
          <p:cNvSpPr txBox="1"/>
          <p:nvPr/>
        </p:nvSpPr>
        <p:spPr>
          <a:xfrm>
            <a:off x="7465152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Riffmuster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30D47F-5CD5-D94F-981E-0595A6ED28CF}"/>
              </a:ext>
            </a:extLst>
          </p:cNvPr>
          <p:cNvSpPr txBox="1"/>
          <p:nvPr/>
        </p:nvSpPr>
        <p:spPr>
          <a:xfrm>
            <a:off x="3211139" y="3555478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Korallenkolonie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1C579E-E73A-2446-A4EE-AFF97E27778B}"/>
              </a:ext>
            </a:extLst>
          </p:cNvPr>
          <p:cNvSpPr txBox="1"/>
          <p:nvPr/>
        </p:nvSpPr>
        <p:spPr>
          <a:xfrm>
            <a:off x="4624166" y="3555556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Fleckenriff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3127C9-15AE-9D47-810C-5B064D94BC1D}"/>
              </a:ext>
            </a:extLst>
          </p:cNvPr>
          <p:cNvSpPr txBox="1"/>
          <p:nvPr/>
        </p:nvSpPr>
        <p:spPr>
          <a:xfrm>
            <a:off x="411245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Korallenpolyp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4E981D-7FC0-5C4F-81AF-CBD8A8492ED9}"/>
              </a:ext>
            </a:extLst>
          </p:cNvPr>
          <p:cNvSpPr txBox="1"/>
          <p:nvPr/>
        </p:nvSpPr>
        <p:spPr>
          <a:xfrm>
            <a:off x="1798112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Korallenzweig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81B4AE7-F17B-CF47-956A-50F0FE56CAFA}"/>
              </a:ext>
            </a:extLst>
          </p:cNvPr>
          <p:cNvCxnSpPr/>
          <p:nvPr/>
        </p:nvCxnSpPr>
        <p:spPr>
          <a:xfrm>
            <a:off x="459729" y="4227006"/>
            <a:ext cx="8245475" cy="0"/>
          </a:xfrm>
          <a:prstGeom prst="straightConnector1">
            <a:avLst/>
          </a:prstGeom>
          <a:noFill/>
          <a:ln w="5715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0B51A0F-A3FF-A941-AC56-369AD1D42A74}"/>
              </a:ext>
            </a:extLst>
          </p:cNvPr>
          <p:cNvSpPr txBox="1"/>
          <p:nvPr/>
        </p:nvSpPr>
        <p:spPr>
          <a:xfrm>
            <a:off x="459729" y="4410635"/>
            <a:ext cx="13383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Am kleinsten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0947E8-DDE5-4944-940C-28D0A2E29A37}"/>
              </a:ext>
            </a:extLst>
          </p:cNvPr>
          <p:cNvSpPr txBox="1"/>
          <p:nvPr/>
        </p:nvSpPr>
        <p:spPr>
          <a:xfrm>
            <a:off x="7356355" y="4410635"/>
            <a:ext cx="13383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Am größten</a:t>
            </a:r>
          </a:p>
        </p:txBody>
      </p:sp>
    </p:spTree>
    <p:extLst>
      <p:ext uri="{BB962C8B-B14F-4D97-AF65-F5344CB8AC3E}">
        <p14:creationId xmlns:p14="http://schemas.microsoft.com/office/powerpoint/2010/main" val="43907924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4E1EA6-9B9E-2F4C-A02C-BD64C5BDED2D}"/>
              </a:ext>
            </a:extLst>
          </p:cNvPr>
          <p:cNvSpPr txBox="1"/>
          <p:nvPr/>
        </p:nvSpPr>
        <p:spPr>
          <a:xfrm>
            <a:off x="449263" y="1308847"/>
            <a:ext cx="8594529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Bist du bereit für die Erschaffung deines eigenen, sagenhaften essbaren Polypen?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BD9C3DC-89DC-F447-A07F-653E3827AF51}"/>
              </a:ext>
            </a:extLst>
          </p:cNvPr>
          <p:cNvSpPr/>
          <p:nvPr/>
        </p:nvSpPr>
        <p:spPr>
          <a:xfrm>
            <a:off x="444790" y="2727325"/>
            <a:ext cx="1808816" cy="18088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3E7E9D5-0F26-1245-A46E-593BF98A7FA2}"/>
              </a:ext>
            </a:extLst>
          </p:cNvPr>
          <p:cNvSpPr/>
          <p:nvPr/>
        </p:nvSpPr>
        <p:spPr>
          <a:xfrm>
            <a:off x="2591834" y="2727325"/>
            <a:ext cx="1808816" cy="18088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9AEAD23-21F5-1548-81C8-732FF0954646}"/>
              </a:ext>
            </a:extLst>
          </p:cNvPr>
          <p:cNvSpPr/>
          <p:nvPr/>
        </p:nvSpPr>
        <p:spPr>
          <a:xfrm>
            <a:off x="4738878" y="2727325"/>
            <a:ext cx="1808816" cy="1808816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EBD839A-2A71-B948-9D55-A386393CFBA5}"/>
              </a:ext>
            </a:extLst>
          </p:cNvPr>
          <p:cNvSpPr/>
          <p:nvPr/>
        </p:nvSpPr>
        <p:spPr>
          <a:xfrm>
            <a:off x="6885922" y="2727326"/>
            <a:ext cx="1808816" cy="1808816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778627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4" y="3254910"/>
            <a:ext cx="3070550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Lebenszyklus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de-DE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einer Koralle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BFDED3F-3AEA-2446-885A-253F42264974}"/>
              </a:ext>
            </a:extLst>
          </p:cNvPr>
          <p:cNvSpPr/>
          <p:nvPr/>
        </p:nvSpPr>
        <p:spPr>
          <a:xfrm>
            <a:off x="5088227" y="1191554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6" name="AutoShape 18">
            <a:extLst>
              <a:ext uri="{FF2B5EF4-FFF2-40B4-BE49-F238E27FC236}">
                <a16:creationId xmlns:a16="http://schemas.microsoft.com/office/drawing/2014/main" id="{6F5139A1-D276-444F-A573-37447D410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350" b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1. Die befruchtete Eizelle entwickelt sich zu einer Korallenlarve, die im offenen Wasser lebt. Eine Korallenlarve wird Planula genannt.</a:t>
            </a:r>
            <a:endParaRPr kumimoji="0" lang="en-US" altLang="en-US" sz="135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11259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4" y="3254910"/>
            <a:ext cx="2995394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Lebenszyklus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de-DE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einer Koralle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D97C612-6C9F-444D-8576-0B677913048C}"/>
              </a:ext>
            </a:extLst>
          </p:cNvPr>
          <p:cNvSpPr/>
          <p:nvPr/>
        </p:nvSpPr>
        <p:spPr>
          <a:xfrm>
            <a:off x="6824085" y="2189465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34E4A60C-A013-744C-AA02-C73DBBD46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655518"/>
            <a:ext cx="2001531" cy="2530257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de-DE" sz="1350" b="1" dirty="0">
                <a:solidFill>
                  <a:schemeClr val="tx1"/>
                </a:solidFill>
                <a:latin typeface="Century Gothic" panose="020B0502020202020204" pitchFamily="34" charset="0"/>
              </a:rPr>
              <a:t>2. Die Planula entwickelt sich zu einem kleinen Polypen und lässt sich auf dem Meeresboden nieder. Dabei folgt sie chemischen Signalen, um den besten Platz zu finden.</a:t>
            </a:r>
            <a:endParaRPr lang="en-US" altLang="en-US" sz="135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69962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4" y="3254910"/>
            <a:ext cx="3020446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Lebenszyklus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de-DE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einer Koralle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F5D0157-8F77-E447-8A06-1E6EA2850C9E}"/>
              </a:ext>
            </a:extLst>
          </p:cNvPr>
          <p:cNvSpPr/>
          <p:nvPr/>
        </p:nvSpPr>
        <p:spPr>
          <a:xfrm>
            <a:off x="6833353" y="4188834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0" name="AutoShape 18">
            <a:extLst>
              <a:ext uri="{FF2B5EF4-FFF2-40B4-BE49-F238E27FC236}">
                <a16:creationId xmlns:a16="http://schemas.microsoft.com/office/drawing/2014/main" id="{04FEABEF-3ADD-5644-9BEF-D04631B9A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de-DE" sz="1350" b="1" dirty="0">
                <a:solidFill>
                  <a:schemeClr val="tx1"/>
                </a:solidFill>
                <a:latin typeface="Century Gothic" panose="020B0502020202020204" pitchFamily="34" charset="0"/>
              </a:rPr>
              <a:t>3. Sobald sich die Larve am Boden festgesetzt hat, entwickelt sich der Polyp zum erwachsenen Lebewesen und bildet allmählich eine feste Struktur.</a:t>
            </a:r>
            <a:endParaRPr lang="en-US" altLang="en-US" sz="135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3415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3: Erstaunliche Polypen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4" y="3254910"/>
            <a:ext cx="3058024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Lebenszyklus </a:t>
            </a:r>
            <a:br>
              <a:rPr kumimoji="0" lang="en-US" sz="32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de-DE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einer Koralle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68B19D5-2077-0147-9931-A292EC02C7ED}"/>
              </a:ext>
            </a:extLst>
          </p:cNvPr>
          <p:cNvSpPr/>
          <p:nvPr/>
        </p:nvSpPr>
        <p:spPr>
          <a:xfrm>
            <a:off x="5098735" y="5226068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2A62595C-1EF8-DA4A-8A2E-658207FD7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617940"/>
            <a:ext cx="2001531" cy="2517731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de-DE" sz="1350" b="1" dirty="0">
                <a:solidFill>
                  <a:schemeClr val="tx1"/>
                </a:solidFill>
                <a:latin typeface="Century Gothic" panose="020B0502020202020204" pitchFamily="34" charset="0"/>
              </a:rPr>
              <a:t>4. Wenn der Polyp wächst, teilt er sich in zwei kleinere Polypen, die identisch sind. Diese Polypen wachsen und teilen sich ebenfalls. Dieser Prozess nennt sich „Knospung“.</a:t>
            </a:r>
            <a:endParaRPr lang="en-US" altLang="en-US" sz="135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15609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416DEA-8D00-4E67-B557-7A1BF7CE3126}">
  <ds:schemaRefs>
    <ds:schemaRef ds:uri="http://purl.org/dc/elements/1.1/"/>
    <ds:schemaRef ds:uri="http://schemas.microsoft.com/office/2006/metadata/properties"/>
    <ds:schemaRef ds:uri="8dd429a2-b850-4aa5-85c2-8487e2b197cf"/>
    <ds:schemaRef ds:uri="http://purl.org/dc/terms/"/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9289F3-63D9-498A-BAE9-325BA061687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1822</TotalTime>
  <Words>649</Words>
  <Application>Microsoft Office PowerPoint</Application>
  <PresentationFormat>On-screen Show (4:3)</PresentationFormat>
  <Paragraphs>101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Lektion 3: Erstaunliche Polypen</vt:lpstr>
      <vt:lpstr>Lektion 3: Erstaunliche Polypen</vt:lpstr>
      <vt:lpstr>Lektion 3: Erstaunliche Polypen</vt:lpstr>
      <vt:lpstr>Lektion 3: Erstaunliche Polypen</vt:lpstr>
      <vt:lpstr>Lektion 3: Erstaunliche Polypen</vt:lpstr>
      <vt:lpstr>Lektion 3: Erstaunliche Polypen</vt:lpstr>
      <vt:lpstr>Lektion 3: Erstaunliche Polypen</vt:lpstr>
      <vt:lpstr>Lektion 3: Erstaunliche Polypen</vt:lpstr>
      <vt:lpstr>Lektion 3: Erstaunliche Polypen</vt:lpstr>
      <vt:lpstr>Lektion 3: Erstaunliche Polypen</vt:lpstr>
      <vt:lpstr>Lektion 3: Erstaunliche Polypen</vt:lpstr>
      <vt:lpstr>Lektion 3: Erstaunliche Polypen</vt:lpstr>
      <vt:lpstr>Lektion 3: Erstaunliche Polypen</vt:lpstr>
      <vt:lpstr>Lektion 3: Erstaunliche Polypen</vt:lpstr>
      <vt:lpstr>Lektion 3: Erstaunliche Polypen</vt:lpstr>
      <vt:lpstr>Lektion 3: Erstaunliche Polypen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114</cp:revision>
  <cp:lastPrinted>2018-10-15T11:47:29Z</cp:lastPrinted>
  <dcterms:modified xsi:type="dcterms:W3CDTF">2020-03-27T12:34:08Z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